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8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83730724122788E-2"/>
          <c:y val="3.9803277586887433E-2"/>
          <c:w val="0.93012648148148147"/>
          <c:h val="0.864840977924324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Hipoterioz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1168999176761145E-2"/>
                  <c:y val="-2.4695713529723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D4B-4835-91B9-E5C52AF1DDB9}"/>
                </c:ext>
              </c:extLst>
            </c:dLbl>
            <c:dLbl>
              <c:idx val="1"/>
              <c:layout>
                <c:manualLayout>
                  <c:x val="3.9985887333882114E-2"/>
                  <c:y val="-1.7639517586320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4B-4835-91B9-E5C52AF1DDB9}"/>
                </c:ext>
              </c:extLst>
            </c:dLbl>
            <c:dLbl>
              <c:idx val="2"/>
              <c:layout>
                <c:manualLayout>
                  <c:x val="1.1760555098200636E-2"/>
                  <c:y val="1.0584155019077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D4B-4835-91B9-E5C52AF1DDB9}"/>
                </c:ext>
              </c:extLst>
            </c:dLbl>
            <c:dLbl>
              <c:idx val="3"/>
              <c:layout>
                <c:manualLayout>
                  <c:x val="4.2337998353522116E-2"/>
                  <c:y val="-3.8807549832421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D4B-4835-91B9-E5C52AF1DDB9}"/>
                </c:ext>
              </c:extLst>
            </c:dLbl>
            <c:dLbl>
              <c:idx val="4"/>
              <c:layout>
                <c:manualLayout>
                  <c:x val="2.3521110196401185E-2"/>
                  <c:y val="-2.4695713529723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D4B-4835-91B9-E5C52AF1DDB9}"/>
                </c:ext>
              </c:extLst>
            </c:dLbl>
            <c:dLbl>
              <c:idx val="5"/>
              <c:layout>
                <c:manualLayout>
                  <c:x val="2.5873221216041225E-2"/>
                  <c:y val="-3.1751631681072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D4B-4835-91B9-E5C52AF1DD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ÜXS</c:v>
                </c:pt>
                <c:pt idx="1">
                  <c:v>TQ</c:v>
                </c:pt>
                <c:pt idx="2">
                  <c:v>YSLP</c:v>
                </c:pt>
                <c:pt idx="3">
                  <c:v>ASLP</c:v>
                </c:pt>
                <c:pt idx="4">
                  <c:v>ÇASLP</c:v>
                </c:pt>
                <c:pt idx="5">
                  <c:v>AI</c:v>
                </c:pt>
              </c:strCache>
            </c:strRef>
          </c:cat>
          <c:val>
            <c:numRef>
              <c:f>Лист1!$B$2:$G$2</c:f>
              <c:numCache>
                <c:formatCode>0.0</c:formatCode>
                <c:ptCount val="6"/>
                <c:pt idx="0">
                  <c:v>106.00231653842971</c:v>
                </c:pt>
                <c:pt idx="1">
                  <c:v>120.02856922474456</c:v>
                </c:pt>
                <c:pt idx="2">
                  <c:v>87.236091408927592</c:v>
                </c:pt>
                <c:pt idx="3">
                  <c:v>114.98815023332108</c:v>
                </c:pt>
                <c:pt idx="4">
                  <c:v>124.72415031323972</c:v>
                </c:pt>
                <c:pt idx="5">
                  <c:v>130.24935643754563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4B-4835-91B9-E5C52AF1D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0"/>
        <c:shape val="box"/>
        <c:axId val="190700392"/>
        <c:axId val="190699608"/>
        <c:axId val="0"/>
      </c:bar3DChart>
      <c:catAx>
        <c:axId val="190700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1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699608"/>
        <c:crossesAt val="100"/>
        <c:auto val="1"/>
        <c:lblAlgn val="ctr"/>
        <c:lblOffset val="100"/>
        <c:noMultiLvlLbl val="0"/>
      </c:catAx>
      <c:valAx>
        <c:axId val="190699608"/>
        <c:scaling>
          <c:orientation val="minMax"/>
          <c:min val="85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1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0700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10230293893496"/>
          <c:y val="4.2331897611405024E-2"/>
          <c:w val="0.18993166839679557"/>
          <c:h val="6.7585417583959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1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="0" i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0.07334</cdr:x>
      <cdr:y>0</cdr:y>
    </cdr:from>
    <cdr:to>
      <cdr:x>0.15334</cdr:x>
      <cdr:y>0.08857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6017" y="0"/>
          <a:ext cx="431953" cy="318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az-Latn-AZ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az-Latn-AZ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59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2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02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14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84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30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31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9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0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EA548C-6666-4FA7-86BD-6E70BCAFFCF4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4EAB99-2765-4BA0-BB60-CCEEEEC2B82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65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216248"/>
            <a:ext cx="10113422" cy="10480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əruzəçi</a:t>
            </a:r>
            <a:r>
              <a:rPr lang="az-Latn-A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İradə </a:t>
            </a:r>
            <a:r>
              <a:rPr lang="az-Latn-A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Əfəndiyeva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5073" y="1934462"/>
            <a:ext cx="10058400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sz="3000" b="1" dirty="0"/>
              <a:t>ÜRƏYİN İŞEMİK XƏSTƏLİYİ VƏ ARTERİAL HİPERTENZİYA İLƏ YANAŞI HİPOTİREOZ OLAN QADINLARDA LİPİD PROFİLİNİN ASPEKTLƏRİ.</a:t>
            </a:r>
            <a:endParaRPr lang="ru-RU" sz="3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55073" y="4561823"/>
            <a:ext cx="10058400" cy="1852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BAK</a:t>
            </a:r>
            <a:r>
              <a:rPr lang="az-Latn-A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- 2022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13178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1" y="1845734"/>
            <a:ext cx="6648994" cy="1918393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</a:pPr>
            <a:r>
              <a:rPr lang="az-Latn-A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Yekun: 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ÜİX və AH yanaşı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qrup xəstələrdə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aterogen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fraksiyaların artması və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antiaterogen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fraksiyaların azalması müşahidə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edilmişdir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Göründüyü kimi,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xolesterol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mübadiləsinin pozulması şəklində özünü göstərən ürək-damar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xəstəliklərinin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inkişafı üçün əlavə bir riskdir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480" y="1972491"/>
            <a:ext cx="3124200" cy="1791636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097280" y="3764127"/>
            <a:ext cx="10058400" cy="200965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ilə mənfi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kardiovaskulyar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nəticələr arasındakı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korrelyasion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əlaqə bir çox tədqiqatlarda öz əksini tapmışdır.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Aterogen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dislipidemiya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ürək-damar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xəstəliklərində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onun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ağırlaşmalarının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inkişaf riskini minimuma endirməyə yönəlmiş tədbirlər kompleksində əsas "hədəf" kimi görünür. İlkin mərhələdə aparılan müalicə ürək-damar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ağırlaşmalarının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qarşısını ala bilər.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12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z-Latn-A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DİQQƏTİNİZƏ GÖRƏ TƏŞƏKKÜR EDİRƏM.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67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16934"/>
            <a:ext cx="10058400" cy="1450757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6583679" cy="43460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Tiroid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hormonlarının çatışmazlığı orqanizmdə bir çox fizioloji funksiyalara təsir göstərir.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Tiroid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hormonları ürək fəaliyyətinin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tənzimlənməsində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mühüm əhəmiyyətə malikdir, ürək damar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xəstəliklərində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rolu hələ də bir çox tədqiqatlarda araşdırılır. Tiroid hormonlarının çatışmazlığı zamanı 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kardiyomiyositlərdə 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zülalların sintezində iştirak edən hüceyrə fermentlərinin fəaliyyəti azalır, bu da ürək vurğularının azalmasına, ürək yığılmalarının zəifləməsinə və 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miokardın 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relaksasiya prosesinin pozulmasına səbəb 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olur. 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 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zamanı 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damar müqavimətinin əhəmiyyətli dərəcədə 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artması diastolik arterial təzyiqin artmasına səbəb olur. 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əstələrdə əsasən 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mədəcikarası çəpərin və sol mədəciyin arxa divarının qalınlaşması şəklində sol mədəciyin ölçüsünün artması səbəbindən kardiomeqaliya əlamətləri aşkar edilir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Hipotiroidizmdə 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kardiomeqaliya patogenezinin amilləri interstisial mayenin həcminin artması (hidroperikard daxil olmaqla), miyozin sintezinin pozulması, onun liflərinin uzanması və miokardın yığılma qabiliyyətinin 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azalması</a:t>
            </a: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ilə bağlıdır.</a:t>
            </a:r>
            <a:endParaRPr lang="ru-RU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590" y="1884923"/>
            <a:ext cx="3775164" cy="371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900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7093131" cy="402336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Dislipilemiyanın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səbəblərindən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biri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mübadiləsi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pozulmaları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müşahidə edilən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tiroid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funksiyasının azalmasıdır.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Framingham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tədqiqatına görə, 60 yaşdan yuxarı müayinə edilmiş 2139 xəstədən </a:t>
            </a:r>
            <a:r>
              <a:rPr lang="az-Latn-AZ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qadınlarda kişilərə nisbətən 2 dəfə daha çox (qadınlarda 14%, kişilərdə 6%) aşkar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edilmişdir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Xəstəliyin qeyri-qənaətbəxş gedişinə səbəb olan faktorlar yuxarı yaş qrupu, qadın cinsi,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estrogen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hormonlarının azalması  olmuşdur. QV hormonları 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mübadiləsinə mühüm təsirə malikdir.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Hipotiroidizm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zamanı (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subklinik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 da daxil olmaqla)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mübadiləsi pozğunluqları baş verir.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və ÜİX hər iki xəstəlik tipik təzahürlərini saxlayır: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dislipidemiya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triqliseridlərin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və xolesterinin (əsasən ÇASLP və ASLP) səviyyəsinin artması və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antiaterogen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YSLP azalması ilə müşahidə olunur.</a:t>
            </a:r>
            <a:endParaRPr lang="ru-RU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83" y="1845734"/>
            <a:ext cx="2638696" cy="337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67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Tiroid hormonları xolesterinin öd turşularına çevrilməsini stimullaşdırır, buna görə də </a:t>
            </a:r>
            <a:r>
              <a:rPr lang="az-Latn-AZ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hiperxolesterinemiya 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hipotiroidizmin xarakterik bir əlamətidir. </a:t>
            </a:r>
            <a:r>
              <a:rPr lang="az-Latn-AZ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Norveç HUNT tədqiqatının nəticələrinə görə TTH 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səviyyəsi nə qədər yüksəkdirsə, xolesterinin miqdarı bir o qədər </a:t>
            </a:r>
            <a:r>
              <a:rPr lang="az-Latn-AZ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yüksək olmuşdur. 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az-Latn-AZ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iroid 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hormonları hepatositlər tərəfindən LDL-nin mənimsənilməsini artırır, hipotiroidizmdə isə hepatositlər üzərində LDL reseptorlarının sıxlığı azalır, plazmada xolesterinin konsentrasiyasının dəyişməsinə səbəb olur. T3 öd turşularının sintezində əsas ferment olan xolesterin-7a-hidroksilazanın fəaliyyətini tənzimləyir, bu da </a:t>
            </a:r>
            <a:r>
              <a:rPr lang="az-Latn-AZ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 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şəraitində xolesterinin qaraciyərdə öd turşularına çevrilməsini ləngidir və xolesterinin qanda artmasına kömək edir. </a:t>
            </a:r>
            <a:r>
              <a:rPr lang="az-Latn-AZ" sz="2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Öyrənilmişdir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ki, ÜİX </a:t>
            </a:r>
            <a:r>
              <a:rPr lang="az-Latn-AZ" sz="2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markeri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kimi tanınan </a:t>
            </a:r>
            <a:r>
              <a:rPr lang="az-Latn-AZ" sz="2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lipoproteinlə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əlaqəli </a:t>
            </a:r>
            <a:r>
              <a:rPr lang="az-Latn-AZ" sz="2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fosfolipaz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A2 (Lp-PLA2) </a:t>
            </a:r>
            <a:r>
              <a:rPr lang="az-Latn-AZ" sz="2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subklinik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mərhələsində, nəzarət qrup ilə müqayisədə daha yüksək konsentrasiyaları aşkar </a:t>
            </a:r>
            <a:r>
              <a:rPr lang="az-Latn-AZ" sz="2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olunmuşdur</a:t>
            </a:r>
            <a:r>
              <a:rPr lang="az-Latn-A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776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6257109" cy="40233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Geniş miqyaslı epidemioloji tədqiqatlar göstərdi ki, plazmada ümumi xolesterinin, aşağı sıxlıqlı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lipoproteinlərin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yüksək səviyyələri ilə aterosklerozun inkişaf riski arasında aydın müsbət əlaqə var, halbuki bu əlaqə yüksək sıxlıqlı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lipoprotein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ilə əksinədir. Hal-hazırda, əvvəllər aterogenez üçün əhəmiyyətli risk faktoru hesab edilməyən hipertrigliseridemiyanın plazma trigliserid səviyyəsinin 1,7 mmol / l-dən yuxarı artması koronar arteriya xəstəliyi üçün risk faktoru </a:t>
            </a:r>
            <a:r>
              <a:rPr lang="az-Latn-A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sayılır. 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ÜİX zamanı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dislipidemiyanın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korreksiyası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hətta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spektrində kiçik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dəyişikliklərdə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olsa da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aparılmalıdır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Ədəbiyyatda QV patologiyaları ilə yanaşı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aterogenezin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təhlili araşdırılır və tam həllini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tapmamışdır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Bunu nəzərə alaraq biz qarşımıza aşağıdakı məqsədi qoyduq.</a:t>
            </a:r>
            <a:endParaRPr lang="ru-RU" sz="19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43" y="1845733"/>
            <a:ext cx="3918313" cy="349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51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058401" cy="100196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az-Latn-A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İşin məqsədi: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Ürəyin işemik xəstəliyi və arterial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hipertenziya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ilə yanaşı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olan qadınlarda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spektrinin öyrənilməsi və korrelyasiya təhlili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aparılmasından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ibarət olmuşdur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97279" y="2821577"/>
            <a:ext cx="5956664" cy="30472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az-Latn-A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və metodlar: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Tədqiqatın obyekti (yaşı 55±1,9) ürəyin işemik xəstəliyi (ÜİX) və arterial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hipertenziya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(AH) yanaşı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34 qadın, nəzarət qrupu kimi ÜİX və AH  olan 20 qadın olmuşdur. Müayinə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olunanlarda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hormonların müayinəsi,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spektri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yoxlanılmışdır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Exokardioqrafiya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sutkalıq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Holter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müayinəsi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aparılmışdır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Alınan nəticələrin korrelyasiya əlaqəsi </a:t>
            </a:r>
            <a:r>
              <a:rPr lang="az-Latn-A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öyrənilmişdir</a:t>
            </a:r>
            <a:r>
              <a:rPr lang="az-Latn-A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514" y="2956077"/>
            <a:ext cx="3775166" cy="261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00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7863840" cy="4023360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</a:pPr>
            <a:r>
              <a:rPr lang="az-Latn-A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Nəticə: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Hipotiroidli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xəstələr qrupunda ümumi xolesterin nəzarət qrupla müqayisədə orta hesabla 6% yuxarı olmuş, statistik əhəmiyyətli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fərqlənmişdir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(p=0,024).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Triqliseridlər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(TQ)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hipotireod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qrupda nəzarət qrupun orta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göstəricisindən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20% yüksək olmuş, kəskin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fərqlənmişdir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(p=0,003). Yuxarı sıxlıqlı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lipoproteidlər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isə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qrupda 12,8% aşağı olmuş, kifayət qədər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fərqlənmişdir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(p&lt;0,001). Aşağı sıxlıqlı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lipoproteidlər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nəzarət qrupundan 15% yuxarı olması əhəmiyyətli dəyişikliyi göstərmişdir (p=0,010). Çox aşağı sıxlıqlı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lipoproteidlər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(ÇASLP) nəzarət qrupundan 24,7 % yuxarı olmuş, 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ateroğenlik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əmsalı orta hesabla 30,2% yuxarı olub, kəskin </a:t>
            </a:r>
            <a:r>
              <a:rPr lang="az-Latn-A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fərqlənmişdir</a:t>
            </a:r>
            <a:r>
              <a:rPr lang="az-Latn-A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(p&lt;0,001).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874" y="1911049"/>
            <a:ext cx="2547257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93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412757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</a:pP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Aldığımız nəticələrin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-KG məlumatlarında atım fraksiyasının (AF) nəzarət qrupla müqayisədə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qrupda statistik əhəmiyyətli azalma orta hesabla 5,3% (p=0,007) müşahidə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edilmişdir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AF nəzarət qrupuna nisbətən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qrupda aşağı olmuşdur. Aparılan korrelyasiya təhlili zamanı ÇASLP artdıqca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sistolik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funksiyanın pisləşməsi qeyd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olunmuşdur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Onlar arasında əks əlaqə yaranması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aşkarlanmışdır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Hipotireozlu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qrupda TQ yüksəlməsi ilə aritmiyalarının artması müşahidə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edilmişdir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TQ ilə aritmiyalar arasında isə düz </a:t>
            </a:r>
            <a:r>
              <a:rPr lang="az-Latn-AZ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korrelyasion</a:t>
            </a:r>
            <a:r>
              <a:rPr lang="az-Latn-A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əlaqə yaranmışdır.</a:t>
            </a:r>
            <a:endParaRPr lang="ru-RU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250" y="4258491"/>
            <a:ext cx="3786459" cy="163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134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365967"/>
              </p:ext>
            </p:extLst>
          </p:nvPr>
        </p:nvGraphicFramePr>
        <p:xfrm>
          <a:off x="1096964" y="1856712"/>
          <a:ext cx="8987562" cy="363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906861" y="476280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Latn-A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Şəkil. </a:t>
            </a:r>
            <a:r>
              <a:rPr lang="az-Latn-AZ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Hipotireozlu</a:t>
            </a:r>
            <a:r>
              <a:rPr lang="az-Latn-A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xəstələr və yanaşı ÜİX və AH olan xəstələrdə </a:t>
            </a:r>
            <a:r>
              <a:rPr lang="az-Latn-AZ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</a:t>
            </a:r>
            <a:r>
              <a:rPr lang="az-Latn-A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spektrinin göstəriciləri.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6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298</TotalTime>
  <Words>848</Words>
  <Application>Microsoft Office PowerPoint</Application>
  <PresentationFormat>Широкоэкранный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DİQQƏTİNİZƏ GÖRƏ TƏŞƏKKÜR EDİRƏM.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AZƏRBAYCAN RESPUBLİKASI İCBARİ TİBBİ SIĞORTA ÜZRƏ DÖVLƏT AQENTLİYİ TİBBİ ƏRAZİ BÖLMƏLƏRİN İDARƏETMƏLİYİ  AKADEMİK C.ABDULLAYEV ADINA ELMİ-TƏDQİQAT KARDİOLOGİYA İNSTİTUTU  PUBLİK HÜQUQU ŞƏXSİ</dc:title>
  <dc:creator>Irade Afandiyeva</dc:creator>
  <cp:lastModifiedBy>Baku</cp:lastModifiedBy>
  <cp:revision>30</cp:revision>
  <dcterms:created xsi:type="dcterms:W3CDTF">2022-10-20T07:02:58Z</dcterms:created>
  <dcterms:modified xsi:type="dcterms:W3CDTF">2022-12-10T04:15:55Z</dcterms:modified>
</cp:coreProperties>
</file>